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 rot="19727091">
            <a:off x="3912079" y="3694425"/>
            <a:ext cx="4011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400" dirty="0" smtClean="0">
                <a:solidFill>
                  <a:schemeClr val="bg2"/>
                </a:solidFill>
              </a:rPr>
              <a:t>งานศิษย์เก่าและชุมชน</a:t>
            </a:r>
            <a:endParaRPr lang="en-US" sz="44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856211"/>
            <a:ext cx="8689976" cy="3029989"/>
          </a:xfrm>
        </p:spPr>
        <p:txBody>
          <a:bodyPr>
            <a:noAutofit/>
          </a:bodyPr>
          <a:lstStyle/>
          <a:p>
            <a:r>
              <a:rPr lang="th-TH" sz="9000" b="1" dirty="0" smtClean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การเขียนโครงการและความสำคัญของโครงการ</a:t>
            </a:r>
            <a:endParaRPr lang="en-US" sz="9000" b="1" dirty="0">
              <a:solidFill>
                <a:schemeClr val="accent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307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10000" b="1" dirty="0" smtClean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ขั้นตอนการเขียนโครงการ</a:t>
            </a:r>
            <a:endParaRPr lang="en-US" sz="10000" b="1" dirty="0">
              <a:solidFill>
                <a:schemeClr val="accent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buAutoNum type="arabicPeriod"/>
            </a:pPr>
            <a:r>
              <a:rPr lang="th-TH" sz="5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วิเคราะห์ปัญหาหรือความต้องการ ดำเนินการโดย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50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5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ศึกษาสภาพแวดล้อมเพื่อค้นหาปัญหา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50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5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กำหนดแนวทางแก้ไข</a:t>
            </a:r>
          </a:p>
        </p:txBody>
      </p:sp>
    </p:spTree>
    <p:extLst>
      <p:ext uri="{BB962C8B-B14F-4D97-AF65-F5344CB8AC3E}">
        <p14:creationId xmlns:p14="http://schemas.microsoft.com/office/powerpoint/2010/main" val="192236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10000" b="1" dirty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ขั้นตอนการเขียนโครงการ</a:t>
            </a:r>
            <a:endParaRPr lang="en-US" sz="10000" b="1" dirty="0">
              <a:solidFill>
                <a:schemeClr val="accent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928554"/>
            <a:ext cx="10363826" cy="463850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3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2. </a:t>
            </a:r>
            <a:r>
              <a:rPr lang="th-TH" sz="43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การ</a:t>
            </a:r>
            <a:r>
              <a:rPr lang="th-TH" sz="43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เขียนโครงการมีเทคนิคดังนี้</a:t>
            </a:r>
          </a:p>
          <a:p>
            <a:pPr marL="0" indent="0">
              <a:buNone/>
            </a:pPr>
            <a:r>
              <a:rPr lang="en-US" sz="43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43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</a:t>
            </a:r>
            <a:r>
              <a:rPr lang="th-TH" sz="43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ก่อนลงมือ ต้องตั้งคำถามและตอบคำถาม 5 </a:t>
            </a:r>
            <a:r>
              <a:rPr lang="en-US" sz="43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W 1 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43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	What  </a:t>
            </a:r>
            <a:r>
              <a:rPr lang="en-US" sz="43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= </a:t>
            </a:r>
            <a:r>
              <a:rPr lang="th-TH" sz="43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โครงการอะไร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43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sz="43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Why    = </a:t>
            </a:r>
            <a:r>
              <a:rPr lang="th-TH" sz="43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ทำไมต้องทำโครงการ</a:t>
            </a:r>
            <a:endParaRPr lang="en-US" sz="4300" dirty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43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sz="43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who   </a:t>
            </a:r>
            <a:r>
              <a:rPr lang="th-TH" sz="43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sz="43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=</a:t>
            </a:r>
            <a:r>
              <a:rPr lang="th-TH" sz="43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ใครเป็นผู้ดำเนินงาน</a:t>
            </a:r>
            <a:endParaRPr lang="en-US" sz="4300" dirty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43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sz="43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when  </a:t>
            </a:r>
            <a:r>
              <a:rPr lang="th-TH" sz="43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sz="43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=</a:t>
            </a:r>
            <a:r>
              <a:rPr lang="th-TH" sz="43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ทำเมื่อใด และนานแค่ไหน</a:t>
            </a:r>
            <a:endParaRPr lang="en-US" sz="4300" dirty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43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sz="43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where </a:t>
            </a:r>
            <a:r>
              <a:rPr lang="th-TH" sz="43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sz="43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=</a:t>
            </a:r>
            <a:r>
              <a:rPr lang="th-TH" sz="43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ทำที่ไหน ใช้ทรัพยากรจากไหน เท่าใด</a:t>
            </a:r>
            <a:endParaRPr lang="en-US" sz="4300" dirty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43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sz="43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how  </a:t>
            </a:r>
            <a:r>
              <a:rPr lang="th-TH" sz="43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</a:t>
            </a:r>
            <a:r>
              <a:rPr lang="en-US" sz="43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=</a:t>
            </a:r>
            <a:r>
              <a:rPr lang="th-TH" sz="43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ทำอย่างไร</a:t>
            </a:r>
            <a:endParaRPr lang="en-US" sz="4300" dirty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270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10000" b="1" dirty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ขั้นตอนการเขียนโครงการ</a:t>
            </a:r>
            <a:endParaRPr lang="en-US" sz="10000" b="1" dirty="0">
              <a:solidFill>
                <a:schemeClr val="accent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h-TH" sz="4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ลงมือเขียนโครงการ โดยใช้ภาษาเขียนที่กระชับ สื่อความหมายได้ชัดเจน และครบตามส่วนประกอบที่ดีของโครงการ</a:t>
            </a:r>
          </a:p>
          <a:p>
            <a:pPr>
              <a:spcBef>
                <a:spcPts val="0"/>
              </a:spcBef>
            </a:pPr>
            <a:r>
              <a:rPr lang="th-TH" sz="4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ปรึกษาผู้เชียวชาญในการเขียนโครงการ หรือประเมินผลโครงการเพื่อลดปัญหา หรืออุปสรรคระหว่างที่ทำการเขียน นำเสนอ และติดตามประเมินผลโครงการ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49219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10000" b="1" dirty="0" smtClean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วิธีการเขียนโครงการ</a:t>
            </a:r>
            <a:endParaRPr lang="en-US" sz="10000" b="1" dirty="0">
              <a:solidFill>
                <a:schemeClr val="accent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th-TH" sz="4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ชื่อโครงการ (โครงการอะไร)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40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4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ต้องมีความชัดเจน เหมาะสม และเฉพาะเจาะจงว่าจะทำอะไร ให้เป็นที่เข้าใจง่ายสำหรับผู้นำโครงการไปใช้ หรือผู้ที่มีส่วนเกี่ยวข้อง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40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4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ชื่อโครงการที่ดีต้องเขียนให้รู้ว่า จะทำอะไร ทำกับใคร ที่ไหน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24139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9600" b="1" dirty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วิธีการเขียนโครงการ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h-TH" sz="5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2.     </a:t>
            </a:r>
            <a:r>
              <a:rPr lang="th-TH" sz="50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หลักการและเหตุผล (ทำไมจึงต้องจัดทำโครงการ)</a:t>
            </a:r>
            <a:endParaRPr lang="th-TH" sz="5000" b="1" dirty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th-TH" sz="50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    วิธีเขียน </a:t>
            </a:r>
            <a:r>
              <a:rPr lang="th-TH" sz="5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ให้แบ่งเป็น 3 ย่อหน้า ตอบ 3 คำถาม คือ </a:t>
            </a:r>
            <a:r>
              <a:rPr lang="th-TH" sz="5000" b="1" u="sng" dirty="0" smtClean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ทำไมต้องทำ จะทำอย่างไรคร่าวๆ และทำแล้วจะได้อะไร </a:t>
            </a:r>
            <a:r>
              <a:rPr lang="th-TH" sz="5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หรือผลที่คาดว่าจะได้รับ</a:t>
            </a:r>
          </a:p>
          <a:p>
            <a:pPr marL="0" indent="0">
              <a:buNone/>
            </a:pPr>
            <a:r>
              <a:rPr lang="th-TH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   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78125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10000" b="1" dirty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วิธีการเขียนโครงการ</a:t>
            </a:r>
            <a:endParaRPr lang="en-US" sz="10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h-TH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27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ย่อ</a:t>
            </a:r>
            <a:r>
              <a:rPr lang="th-TH" sz="27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หน้าที่ 1  ให้เขียนถึงความเป็นมาหรือความสำคัญของเรื่องที่จะทำ (ที่มา สาเหตุหรือปัญหา)</a:t>
            </a:r>
          </a:p>
          <a:p>
            <a:pPr marL="0" indent="0">
              <a:buNone/>
            </a:pPr>
            <a:r>
              <a:rPr lang="th-TH" sz="27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    </a:t>
            </a:r>
            <a:r>
              <a:rPr lang="th-TH" sz="27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27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วิธี</a:t>
            </a:r>
            <a:r>
              <a:rPr lang="th-TH" sz="27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เขียนย่อหน้าแรกนั้นแตกต่างกันไปตามประเภทของ</a:t>
            </a:r>
            <a:r>
              <a:rPr lang="th-TH" sz="27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โครงการ ดังนี้</a:t>
            </a:r>
          </a:p>
          <a:p>
            <a:pPr marL="0" indent="0" algn="thaiDist">
              <a:buNone/>
            </a:pPr>
            <a:r>
              <a:rPr lang="th-TH" sz="27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27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โครงการตามนโยบาย ให้เขียนเกี่ยวกับนโยบายขององค์กรนักศึกษา ให้สอดคล้องกับแผน ตลอดจนความต้องการในการพัฒนา เพื่อแสดงข้อมูลที่มีน้ำหนัก น่าเชื่อถือ และให้เห็นความสำคัญของสถานการณ์ที่เกิดขึ้น</a:t>
            </a:r>
          </a:p>
          <a:p>
            <a:pPr marL="0" indent="0">
              <a:buNone/>
            </a:pPr>
            <a:r>
              <a:rPr lang="th-TH" sz="27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27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โครงการเพื่อพัฒนา เพื่อแก้ปัญหา หรือสนองความต้องการขององค์กร กลุ่มเป้าหมาย ให้เขียนถึงปัญหา โดยโครงการที่ทำต้องอยู่ในอำนาจหน้าที่ขององค์กร หรือมีกฏหมายรองรับ</a:t>
            </a:r>
          </a:p>
          <a:p>
            <a:pPr marL="0" indent="0">
              <a:buNone/>
            </a:pPr>
            <a:r>
              <a:rPr lang="th-TH" sz="27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27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คำหลักที่ควรใช้ในย่อหน้าที่ 1 คือ เนื่องด้วย จาก ตามที่ ปัจจุบัน</a:t>
            </a:r>
            <a:endParaRPr lang="en-US" sz="27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847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9600" b="1" dirty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วิธีการเขียนโครงการ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th-TH" sz="30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ย่อหน้าที่ 2  เสนอไปว่าจะทำอะไร ทำอย่างไร</a:t>
            </a: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(เสนอแนวความคิดหรือกิจกรรมที่จะทำนั่นเอง) ทำแล้วจะเป็นอย่างไร แบบไหน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30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30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คำหลักที่ควรใช้ในย่อหน้าที่ 2 คือ ดังนั้น จึง โดย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30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30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ย่อหน้าที่ 3 บอกประโยชน์ที่จะได้รับจากโครงการ </a:t>
            </a: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ซึ่งควรจะเป็นประโยชน์ต่อหน่วยงานหรือสังคม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30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30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คำหลักที่ใช้ในย่อหน้าที่ 3 คือ เพื่อให้เกิด เพื่อพัฒนา เพื่อสร้าง เพื่อเป็นประโยชน์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30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อาจจะเขียน 3 หรือ 2 ย่อหน้าก็ได้ หากเขียน 2 ย่อหน้า ให้เขียนย่อหน้าที่ 2 และ 3 รวมกัน</a:t>
            </a:r>
            <a:endParaRPr lang="en-US" sz="3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6624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10000" b="1" dirty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วิธีการเขียนโครงการ</a:t>
            </a:r>
            <a:endParaRPr lang="en-US" sz="10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 startAt="3"/>
            </a:pPr>
            <a:r>
              <a:rPr lang="th-TH" sz="40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วัตถุประสงค์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40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(ทำเพื่ออะไร)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40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4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วัตถุประสงค์เป็นเครื่องชี้แนวทางในการดำเนินงานของโครงการ เป็นตัวกำหนดส่วนประกอบอื่น ๆ ของโครงการว่าต้องการให้เกิดอะไรขึ้นบ้าง วัตถุประสงค์จะต้องชัดเจนไม่คลุมเครือ สามารถวัดผลได้ การทำโครงการหนึ่งอาจจะมีวัตถุประสงค์หลายข้อก็ได้ แต่ไม่ควรมีจำนวนมากเกินไป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46359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9600" b="1" dirty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วิธีการเขียนโครงการ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68575"/>
            <a:ext cx="10363826" cy="34241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วัตถุประสงค์ที่ดี </a:t>
            </a:r>
            <a:r>
              <a:rPr lang="th-TH" sz="25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ควรประกอบด้วยองค์ประกอบ 5 ประการ คือ</a:t>
            </a:r>
          </a:p>
          <a:p>
            <a:pPr marL="0" indent="0">
              <a:buNone/>
            </a:pPr>
            <a:r>
              <a:rPr lang="th-TH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 1. เป็นไปได้ (</a:t>
            </a:r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sensible</a:t>
            </a:r>
            <a:r>
              <a:rPr lang="th-TH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 </a:t>
            </a:r>
            <a:r>
              <a:rPr lang="th-TH" sz="25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วัตถุประสงค์จะต้องมีความเป็นไปได้ในการดำเนินโครงการ</a:t>
            </a:r>
          </a:p>
          <a:p>
            <a:pPr marL="0" indent="0">
              <a:buNone/>
            </a:pPr>
            <a:r>
              <a:rPr lang="th-TH" sz="25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2. วัดได้ (</a:t>
            </a:r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measurable</a:t>
            </a:r>
            <a:r>
              <a:rPr lang="th-TH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</a:t>
            </a:r>
            <a:r>
              <a:rPr lang="th-TH" sz="25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วัตถุประสงค์ที่ดีจะต้องสามารถวัดและประเมินผลได้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5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3. ระบุสิ่งที่ต้องการ (</a:t>
            </a:r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attainable</a:t>
            </a:r>
            <a:r>
              <a:rPr lang="th-TH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</a:t>
            </a:r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25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วัตถุประสงค์ที่</a:t>
            </a:r>
            <a:r>
              <a:rPr lang="th-TH" sz="25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ดีจะต้องระบุสิ่งที่ต้องการดำเนินงานอย่างชัดเจน และเฉพาะเจาะจงมากที่สุด</a:t>
            </a:r>
          </a:p>
          <a:p>
            <a:pPr marL="0" indent="0">
              <a:buNone/>
            </a:pPr>
            <a:r>
              <a:rPr lang="th-TH" sz="25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4. เป็นเหตุเป็นผล (</a:t>
            </a:r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reasonable</a:t>
            </a:r>
            <a:r>
              <a:rPr lang="th-TH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25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 </a:t>
            </a:r>
            <a:r>
              <a:rPr lang="th-TH" sz="25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วัตถุประสงค์ที่ดี</a:t>
            </a:r>
            <a:r>
              <a:rPr lang="th-TH" sz="25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จะต้องมีความเป็นเหตุเป็นผลในการปฏิบัติ</a:t>
            </a:r>
          </a:p>
          <a:p>
            <a:pPr marL="0" indent="0">
              <a:buNone/>
            </a:pPr>
            <a:r>
              <a:rPr lang="th-TH" sz="25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25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5. </a:t>
            </a:r>
            <a:r>
              <a:rPr lang="th-TH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เวลา (</a:t>
            </a:r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time</a:t>
            </a:r>
            <a:r>
              <a:rPr lang="th-TH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25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หมายถึง </a:t>
            </a:r>
            <a:r>
              <a:rPr lang="th-TH" sz="25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วัตถุประสงค์ที่ดีจะต้อง</a:t>
            </a:r>
            <a:r>
              <a:rPr lang="th-TH" sz="25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มีขอบเขตของเวลาที่แน่นอนในการปฏิบัติงาน</a:t>
            </a:r>
          </a:p>
          <a:p>
            <a:pPr marL="0" indent="0">
              <a:buNone/>
            </a:pPr>
            <a:r>
              <a:rPr lang="th-TH" sz="25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*วัตถุประสงค์ของโครงการ ก็นำมาจากหลักการและเหตุผลของโครงการ</a:t>
            </a:r>
            <a:endParaRPr lang="en-US" sz="2500" b="1" dirty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588449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10000" b="1" dirty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วิธีการเขียนโครงการ</a:t>
            </a:r>
            <a:endParaRPr lang="en-US" sz="10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1870364"/>
            <a:ext cx="4873474" cy="344330"/>
          </a:xfrm>
        </p:spPr>
        <p:txBody>
          <a:bodyPr/>
          <a:lstStyle/>
          <a:p>
            <a:pPr algn="ctr"/>
            <a:r>
              <a:rPr lang="th-TH" sz="2500" b="1" dirty="0" smtClean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คำที่ควรใช้</a:t>
            </a:r>
            <a:endParaRPr lang="en-US" sz="2500" b="1" dirty="0">
              <a:solidFill>
                <a:schemeClr val="accent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5106027" cy="4393924"/>
          </a:xfrm>
        </p:spPr>
        <p:txBody>
          <a:bodyPr>
            <a:normAutofit fontScale="55000" lnSpcReduction="20000"/>
          </a:bodyPr>
          <a:lstStyle/>
          <a:p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เพื่อกล่าวถึง</a:t>
            </a:r>
          </a:p>
          <a:p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เพื่ออธิบาย</a:t>
            </a:r>
            <a:endParaRPr lang="en-US" sz="3000" dirty="0" smtClean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เพื่อพรรณาถึง</a:t>
            </a:r>
          </a:p>
          <a:p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เพื่อเลือกสรร</a:t>
            </a:r>
          </a:p>
          <a:p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เพื่อระบุ</a:t>
            </a:r>
          </a:p>
          <a:p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เพื่อจำแนกแยกแยะ</a:t>
            </a:r>
          </a:p>
          <a:p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เพื่อลำดับหรือเพื่อแจกแจง</a:t>
            </a:r>
          </a:p>
          <a:p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เพื่อประเมิน</a:t>
            </a:r>
          </a:p>
          <a:p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เพื่อสร้างเสริม</a:t>
            </a:r>
          </a:p>
          <a:p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เพื่อกำหนดรูปแบบ</a:t>
            </a:r>
          </a:p>
          <a:p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เพื่อแก้ปัญหา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1870364"/>
            <a:ext cx="4881804" cy="344330"/>
          </a:xfrm>
        </p:spPr>
        <p:txBody>
          <a:bodyPr/>
          <a:lstStyle/>
          <a:p>
            <a:pPr algn="ctr"/>
            <a:r>
              <a:rPr lang="th-TH" sz="2500" b="1" dirty="0" smtClean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คำที่ควรหลีกเลี่ยง</a:t>
            </a:r>
            <a:endParaRPr lang="en-US" sz="2500" b="1" dirty="0">
              <a:solidFill>
                <a:schemeClr val="accent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2214694"/>
            <a:ext cx="5105401" cy="4393924"/>
          </a:xfrm>
        </p:spPr>
        <p:txBody>
          <a:bodyPr>
            <a:normAutofit fontScale="85000" lnSpcReduction="20000"/>
          </a:bodyPr>
          <a:lstStyle/>
          <a:p>
            <a:r>
              <a:rPr lang="th-TH" dirty="0" smtClean="0">
                <a:solidFill>
                  <a:schemeClr val="accent1">
                    <a:lumMod val="50000"/>
                  </a:schemeClr>
                </a:solidFill>
              </a:rPr>
              <a:t>เพื่อเข้าใจถึง</a:t>
            </a:r>
          </a:p>
          <a:p>
            <a:r>
              <a:rPr lang="th-TH" dirty="0" smtClean="0">
                <a:solidFill>
                  <a:schemeClr val="accent1">
                    <a:lumMod val="50000"/>
                  </a:schemeClr>
                </a:solidFill>
              </a:rPr>
              <a:t>เพื่อทราบถึง</a:t>
            </a:r>
          </a:p>
          <a:p>
            <a:r>
              <a:rPr lang="th-TH" dirty="0" smtClean="0">
                <a:solidFill>
                  <a:schemeClr val="accent1">
                    <a:lumMod val="50000"/>
                  </a:schemeClr>
                </a:solidFill>
              </a:rPr>
              <a:t>เพื่อคุ้นเคยกับ</a:t>
            </a:r>
          </a:p>
          <a:p>
            <a:r>
              <a:rPr lang="th-TH" dirty="0" smtClean="0">
                <a:solidFill>
                  <a:schemeClr val="accent1">
                    <a:lumMod val="50000"/>
                  </a:schemeClr>
                </a:solidFill>
              </a:rPr>
              <a:t>เพื่อทราบซึ้งใน</a:t>
            </a:r>
          </a:p>
          <a:p>
            <a:r>
              <a:rPr lang="th-TH" dirty="0" smtClean="0">
                <a:solidFill>
                  <a:schemeClr val="accent1">
                    <a:lumMod val="50000"/>
                  </a:schemeClr>
                </a:solidFill>
              </a:rPr>
              <a:t>เพื่อรู้ซึ้งใน</a:t>
            </a:r>
          </a:p>
          <a:p>
            <a:r>
              <a:rPr lang="th-TH" dirty="0" smtClean="0">
                <a:solidFill>
                  <a:schemeClr val="accent1">
                    <a:lumMod val="50000"/>
                  </a:schemeClr>
                </a:solidFill>
              </a:rPr>
              <a:t>เพื่อรู้ซึ้งถึง</a:t>
            </a:r>
          </a:p>
          <a:p>
            <a:r>
              <a:rPr lang="th-TH" dirty="0" smtClean="0">
                <a:solidFill>
                  <a:schemeClr val="accent1">
                    <a:lumMod val="50000"/>
                  </a:schemeClr>
                </a:solidFill>
              </a:rPr>
              <a:t>เพื่อสนใจใน</a:t>
            </a:r>
          </a:p>
          <a:p>
            <a:r>
              <a:rPr lang="th-TH" dirty="0" smtClean="0">
                <a:solidFill>
                  <a:schemeClr val="accent1">
                    <a:lumMod val="50000"/>
                  </a:schemeClr>
                </a:solidFill>
              </a:rPr>
              <a:t>เพื่อเคยชินกับ</a:t>
            </a:r>
          </a:p>
          <a:p>
            <a:r>
              <a:rPr lang="th-TH" dirty="0" smtClean="0">
                <a:solidFill>
                  <a:schemeClr val="accent1">
                    <a:lumMod val="50000"/>
                  </a:schemeClr>
                </a:solidFill>
              </a:rPr>
              <a:t>เพื่อยอมรับใน</a:t>
            </a:r>
          </a:p>
          <a:p>
            <a:r>
              <a:rPr lang="th-TH" dirty="0" smtClean="0">
                <a:solidFill>
                  <a:schemeClr val="accent1">
                    <a:lumMod val="50000"/>
                  </a:schemeClr>
                </a:solidFill>
              </a:rPr>
              <a:t>เพื่อเชื่อถือใน</a:t>
            </a:r>
          </a:p>
          <a:p>
            <a:r>
              <a:rPr lang="th-TH" dirty="0" smtClean="0">
                <a:solidFill>
                  <a:schemeClr val="accent1">
                    <a:lumMod val="50000"/>
                  </a:schemeClr>
                </a:solidFill>
              </a:rPr>
              <a:t>เพื่อสำนึกใน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432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10000" b="1" dirty="0" smtClean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โครงการคือ</a:t>
            </a:r>
            <a:endParaRPr lang="en-US" sz="10000" b="1" dirty="0">
              <a:solidFill>
                <a:schemeClr val="accent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th-TH" sz="45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การวางแผนอย่างเป็นระบบ ประกอบด้วยกิจกรรมย่อยหลายกิจกรรมที่ต้องอาศัยทรัพยากรในการดำเนินงาน เพื่อให้เกิดผลสัมฤทธิ์ตามวัตถุประสงค์หรือเป้าหมายตามที่แผนวางไว้</a:t>
            </a:r>
            <a:endParaRPr lang="en-US" sz="4500" dirty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21323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9600" b="1" dirty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วิธีการเขียนโครงการ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945179"/>
            <a:ext cx="10363826" cy="46385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5. </a:t>
            </a:r>
            <a:r>
              <a:rPr lang="th-TH" sz="28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เป้าหมาย (ปริมาณที่จะทำเท่าไหร่)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28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28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การระบุเป้าหมาย ระบุเป็นประเภทลักษณะและปริมาณให้สอดคล้องกับวัตถุประสงค์ เป้าหมายจะบอกกิจกรรมที่ทำ ว่าทำอะไรบ้าง บอกจำนวนคนที่เป็นกลุ่มเป้าหมาย ถ้ามีหลายกิจกรรม เป้าหมายควรเขียนเป็นข้อ ๆ เป้าหมายเป็นส่วนขยายของวัตถุประสงค์ แต่ไม่จำเป็นว่าถ้ามีวัตถุประสงค์ 4 ข้อ เป้าหมายจะต้องมี 4 ข้อ</a:t>
            </a:r>
          </a:p>
          <a:p>
            <a:pPr marL="0" indent="0">
              <a:buNone/>
            </a:pPr>
            <a:r>
              <a:rPr lang="th-TH" sz="28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28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เป้าหมายเป็นการคาดหวังล่วงหน้าถึงผลที่จะได้รับว่าเป็นปริมาณเท่าใด โดยต้องวัดได้อย่างเป็นตรรกะ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8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28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เชิงปริมาณ </a:t>
            </a:r>
            <a:r>
              <a:rPr lang="th-TH" sz="28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(ให้ใครเป็นผู้เข้าร่วมโครงการจำนวนกี่คน)</a:t>
            </a:r>
          </a:p>
          <a:p>
            <a:pPr marL="0" indent="0">
              <a:buNone/>
            </a:pPr>
            <a:r>
              <a:rPr lang="th-TH" sz="28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28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เชิงคุณภาพ </a:t>
            </a:r>
            <a:r>
              <a:rPr lang="th-TH" sz="28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(ให้ผู้ที่เข้าร่วมโครงการสามารถทำอะไรได้หรือมีความรู้เรื่องใด)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771816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136378"/>
            <a:ext cx="10364451" cy="1596177"/>
          </a:xfrm>
        </p:spPr>
        <p:txBody>
          <a:bodyPr>
            <a:normAutofit/>
          </a:bodyPr>
          <a:lstStyle/>
          <a:p>
            <a:r>
              <a:rPr lang="th-TH" sz="10000" b="1" dirty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วิธีการเขียนโครงการ</a:t>
            </a:r>
            <a:endParaRPr lang="en-US" sz="10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253186"/>
            <a:ext cx="10363826" cy="34241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6. </a:t>
            </a:r>
            <a:r>
              <a:rPr lang="th-TH" sz="30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ขั้นตอนการดำเนินงาน/วิธีดำเนินการ/วิธีดำเนินงาน (ทำอย่างไร)</a:t>
            </a:r>
            <a:endParaRPr lang="th-TH" sz="3000" dirty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>
              <a:buFontTx/>
              <a:buChar char="-"/>
            </a:pP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เป็นการเขียนถึงกิจกรรมต่าง ๆ ที่ต้องทำให้บรรลุตามวัตถุประสงค์ของโครงการ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วิธีการดำเนิการจึงนำวัตถุประสงค์มาจำแนกแจกแจงเป็นกิจกรรมย่อยหลายกิจกรรม</a:t>
            </a:r>
          </a:p>
          <a:p>
            <a:pPr>
              <a:buFontTx/>
              <a:buChar char="-"/>
            </a:pP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กิจกรรมต่าง ๆ ที่กำหนดขึ้นจะต้องสอดคล้องกับวัตถุประสงค์ของโครงการ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th-TH" sz="3000" b="1" dirty="0" smtClean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กิจกรรมอะไรบ้างเพื่อก่อให้เกิดผลผลิต (</a:t>
            </a:r>
            <a:r>
              <a:rPr lang="en-US" sz="3000" b="1" dirty="0" smtClean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output</a:t>
            </a:r>
            <a:r>
              <a:rPr lang="th-TH" sz="3000" b="1" dirty="0" smtClean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  <a:r>
              <a:rPr lang="en-US" sz="3000" b="1" dirty="0" smtClean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3000" b="1" dirty="0" smtClean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เมื่อกิจกรรมนั้นสิ้นสุดลง (</a:t>
            </a:r>
            <a:r>
              <a:rPr lang="th-TH" sz="3000" i="1" dirty="0" smtClean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ซึ่งที่ผ่านมาหลายโครงการไม่ค่อยให้ความสำคัญในส่วนนี้</a:t>
            </a:r>
            <a:r>
              <a:rPr lang="th-TH" sz="3000" b="1" dirty="0" smtClean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ผลผลิตที่ได้จากกิจกรรมนี้จะต้องตอบสนองหรือขยายผลให้เกิดผลลัพธ์</a:t>
            </a:r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outcome</a:t>
            </a: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ตามวัตถุประสงค์ที่วางไว้ </a:t>
            </a:r>
            <a:r>
              <a:rPr lang="th-TH" sz="30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(เครื่องมือที่เหมาะสมในการกำหนดวิธีการดำเนินงาน คือ วงจรคุณภาพ </a:t>
            </a:r>
            <a:r>
              <a:rPr lang="en-US" sz="30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PDCA</a:t>
            </a:r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  <a:endParaRPr lang="en-US" sz="3000" dirty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9687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150" y="261070"/>
            <a:ext cx="10364451" cy="1596177"/>
          </a:xfrm>
        </p:spPr>
        <p:txBody>
          <a:bodyPr/>
          <a:lstStyle/>
          <a:p>
            <a:r>
              <a:rPr lang="th-TH" sz="9600" b="1" dirty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วิธีการเขียนโครงการ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795549"/>
            <a:ext cx="10363826" cy="4571999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buAutoNum type="arabicPeriod" startAt="7"/>
            </a:pPr>
            <a:r>
              <a:rPr lang="th-TH" sz="27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ระยะเวลาดำเนินการ (ทำเมื่อไหร่)</a:t>
            </a:r>
          </a:p>
          <a:p>
            <a:pPr marL="0" indent="0">
              <a:buNone/>
            </a:pPr>
            <a:r>
              <a:rPr lang="th-TH" sz="27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- เป็นการระบุระยะเวลาตั้งแต่เริ่มต้นโครงการ จนกระทั้งถึงเวลาสิ้นสุดโครงการว่าใช้เวลาทั้งหมดเท่าใด</a:t>
            </a:r>
          </a:p>
          <a:p>
            <a:pPr marL="457200" indent="-457200">
              <a:spcBef>
                <a:spcPts val="0"/>
              </a:spcBef>
              <a:buAutoNum type="arabicPeriod" startAt="8"/>
            </a:pPr>
            <a:r>
              <a:rPr lang="th-TH" sz="27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สถานที่ดำเนินการ (ทำที่ไหน)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7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27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เป็นการระบุสถานที่ตั้งของโครงการหรือกิจกรรมนั้นจะทำ ณ สถานที่ใด เพื่อสะดวกต่อการจัดเตรียมสถานที่ให้พร้อมก่อนที่จะทำกิจกรรมนั้น ๆ</a:t>
            </a:r>
          </a:p>
          <a:p>
            <a:pPr marL="457200" indent="-457200">
              <a:spcBef>
                <a:spcPts val="0"/>
              </a:spcBef>
              <a:buAutoNum type="arabicPeriod" startAt="9"/>
            </a:pPr>
            <a:r>
              <a:rPr lang="th-TH" sz="27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งบประมาณ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7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27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เป็นการระบุถึงจำนวนเงิน จำนวนบุคคล จำนวนวัสดุครุภัณฑ์ และปัจจัยอื่น ๆ ที่จำเป็นต่อการดำเนินโครงการนั้น ๆ</a:t>
            </a:r>
            <a:endParaRPr lang="en-US" sz="2700" dirty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371939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10000" b="1" dirty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วิธีการเขียนโครงการ</a:t>
            </a:r>
            <a:endParaRPr lang="en-US" sz="10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801826"/>
            <a:ext cx="10363826" cy="4008770"/>
          </a:xfrm>
        </p:spPr>
        <p:txBody>
          <a:bodyPr>
            <a:noAutofit/>
          </a:bodyPr>
          <a:lstStyle/>
          <a:p>
            <a:pPr marL="457200" indent="-457200">
              <a:buAutoNum type="arabicPeriod" startAt="10"/>
            </a:pPr>
            <a:r>
              <a:rPr lang="th-TH" sz="4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ผู้รับผิดชอบโครงการ (ใครทำ)</a:t>
            </a:r>
          </a:p>
          <a:p>
            <a:pPr marL="0" indent="0" algn="thaiDist">
              <a:buNone/>
            </a:pPr>
            <a:r>
              <a:rPr lang="th-TH" sz="40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4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โครงการทุกโครงการจะต้องมีผู้รับผิดชอบดำเนินงานตามโครงการที่เขียนไว้ ไม่ว่าตนเองจะเป็นผู้เขียนโครงการนั้น หรือผู้อื่นเป็นผู้เขียนโครงการก็ตาม จะต้องระบุผู้รับผิดชอบโครงการนั้น ๆ ให้ชัดเจนว่าเป็นใคร มีตำแหน่งใดในโครงการนั้น เพื่อสะดวกต่อการติดตามและประเมินผลโครงการ </a:t>
            </a:r>
          </a:p>
          <a:p>
            <a:pPr marL="0" indent="0">
              <a:buNone/>
            </a:pPr>
            <a:r>
              <a:rPr 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endParaRPr lang="en-US" sz="40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357183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9600" b="1" dirty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วิธีการเขียนโครงการ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05708" y="1718699"/>
            <a:ext cx="10363826" cy="3424107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buAutoNum type="arabicPeriod" startAt="11"/>
            </a:pPr>
            <a:r>
              <a:rPr lang="th-TH" sz="26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ตัวชี้วัด/การประเมินโครงการ (บรรลุวัตถุประสงค์หรือไม่)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6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เป็นส่วนสำคัญที่ทำให้ทราบว่าโครงการประสบความสำเร็จตามวัตถุประสงค์ที่ตั้งไว้หรือไม่ มากน้อยเพียงใด 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6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เชิงปริมาณ	เช่น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6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- มีผู้เข้าร่วมโครงการตามเป้าหมายที่กำหนดกี่คน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6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เชิงคุณภาพ 	เช่น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6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- โครงการฝึกอบรม ผู้เข้าร่วมนำความรู้ที่ได้ไปพัฒนาหรือต่อยอดในกิจกรรมตามความสนใจหรือ</a:t>
            </a:r>
            <a:r>
              <a:rPr lang="th-TH" sz="26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กิจวัตร</a:t>
            </a:r>
            <a:r>
              <a:rPr lang="th-TH" sz="26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ประจำวันของตนเองอย่างเป็นรูปธรรมหรือไม่อย่างไร</a:t>
            </a:r>
          </a:p>
        </p:txBody>
      </p:sp>
    </p:spTree>
    <p:extLst>
      <p:ext uri="{BB962C8B-B14F-4D97-AF65-F5344CB8AC3E}">
        <p14:creationId xmlns:p14="http://schemas.microsoft.com/office/powerpoint/2010/main" val="40596803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10000" b="1" dirty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วิธีการเขียนโครงการ</a:t>
            </a:r>
            <a:endParaRPr lang="en-US" sz="10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040" y="1795548"/>
            <a:ext cx="9815186" cy="5062451"/>
          </a:xfrm>
        </p:spPr>
      </p:pic>
    </p:spTree>
    <p:extLst>
      <p:ext uri="{BB962C8B-B14F-4D97-AF65-F5344CB8AC3E}">
        <p14:creationId xmlns:p14="http://schemas.microsoft.com/office/powerpoint/2010/main" val="16168317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10000" b="1" dirty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วิธีการเขียนโครงการ</a:t>
            </a:r>
            <a:endParaRPr lang="en-US" sz="10000" b="1" dirty="0">
              <a:solidFill>
                <a:schemeClr val="accent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928554"/>
            <a:ext cx="10363826" cy="3862646"/>
          </a:xfrm>
        </p:spPr>
        <p:txBody>
          <a:bodyPr>
            <a:noAutofit/>
          </a:bodyPr>
          <a:lstStyle/>
          <a:p>
            <a:pPr marL="0" indent="0" algn="thaiDist">
              <a:buNone/>
            </a:pPr>
            <a:r>
              <a:rPr 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12. </a:t>
            </a:r>
            <a:r>
              <a:rPr lang="th-TH" sz="40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ประโยชน์ที่คาดว่าจะได้รับ (เมื่อเสร็จสิ้นโครงการแล้วจะได้อะไร)</a:t>
            </a:r>
          </a:p>
          <a:p>
            <a:pPr marL="0" indent="0" algn="thaiDist">
              <a:buNone/>
            </a:pPr>
            <a:r>
              <a:rPr lang="th-TH" sz="40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เป็นการแสดงถึงประโยชน์ที่คาดว่าจะได้รับเมื่อโครงการที่ทำสิ้นสุดลง ทั้งโดยทางตรงและทางอ้อม ซึ่งต้องเขียนให้สอดคล้องกับวัตถุประสงค์และเป้าหมายของโครงการตามลำดับความสำคัญ ทั้งในเชิงปริมาณและเชิงคุณภาพ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25579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10000" b="1" dirty="0" smtClean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ความสำคัญของโครงการ</a:t>
            </a:r>
            <a:endParaRPr lang="en-US" sz="10000" b="1" dirty="0">
              <a:solidFill>
                <a:schemeClr val="accent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th-TH" sz="6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เนื่องจากโครงการ (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Project</a:t>
            </a:r>
            <a:r>
              <a:rPr lang="th-TH" sz="6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) เป็นมาที่เรียบเรียงขึ้นเป็นขั้นตอน และมีแผนปฎิบัติเพื่อบรรลุวัตถุประสงค์ ดังนั้นโครงการจึงเป็นส่วนประกอบที่สำคัญของแผนการดำเนินงาน</a:t>
            </a:r>
            <a:endParaRPr lang="en-US" sz="6000" dirty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0071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10000" b="1" dirty="0" smtClean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ลักษณะสำคัญของโครงการ</a:t>
            </a:r>
            <a:endParaRPr lang="en-US" sz="10000" b="1" dirty="0">
              <a:solidFill>
                <a:schemeClr val="accent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th-TH" sz="3000" b="1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โครงการหนึ่งๆจะต้องประกอบด้วยคุณลักษณะสำคัญๆคือ</a:t>
            </a:r>
          </a:p>
          <a:p>
            <a:pPr marL="514350" indent="-514350">
              <a:buAutoNum type="arabicPeriod"/>
            </a:pP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ประกอบด้วยกิจกรรมย่อย ๆ ที่เกี่ยวข้องและสอดคล้องกันภายใต้วัตถุประสงค์เดียวกัน</a:t>
            </a:r>
          </a:p>
          <a:p>
            <a:pPr marL="514350" indent="-514350">
              <a:buAutoNum type="arabicPeriod"/>
            </a:pP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มีการกำหนดวัตถุประสงค์ (</a:t>
            </a:r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Objective</a:t>
            </a: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ที่ชัดเจน วัดได้ และปฏิบัติได้ โครงการหนึ่ง ๆ  อาจมีมากกว่าหนึ่งวัตถุประสงค์ก็ได้ แต่ไม่ควรจำนวนมากเกินความจำเป็น </a:t>
            </a:r>
          </a:p>
          <a:p>
            <a:pPr marL="514350" indent="-514350">
              <a:buAutoNum type="arabicPeriod"/>
            </a:pP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ต้องมีการกำหนดระยะเวลาว่าจะเริ่มต้นเมื่อไหร่ และสิ้นสุดเมื่อไหร่ ถ้าหากไม่มีการกำหนดระยะเวลาในการดำเนินกิจกรรมหรือ ไม่มีการกำหนดขอบเขตของเวลา(</a:t>
            </a:r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Time boundary</a:t>
            </a: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ไม่ถือว่าเป็นโครงการ แต่จะเป็นลักษณะของงานประจำ หรืองานปกติ</a:t>
            </a:r>
            <a:endParaRPr lang="en-US" sz="3000" dirty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9204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10000" b="1" dirty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ลักษณะสำคัญของโครงการ</a:t>
            </a:r>
            <a:endParaRPr lang="en-US" sz="10000" b="1" dirty="0">
              <a:solidFill>
                <a:schemeClr val="accent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</a:t>
            </a: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4. มีสถานที่ตั้ง (</a:t>
            </a:r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Location</a:t>
            </a: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) ของโครงการ หรือสถานที่ดำเนินงาน จะต้องระบุให้ชัดเจนว่าโครงการนี้ดำเนินการที่ใด เพื่อสะดวกในการดำเนินงาน การติดตามและประเมินผลโครงการ</a:t>
            </a:r>
          </a:p>
          <a:p>
            <a:pPr marL="0" indent="0">
              <a:buNone/>
            </a:pPr>
            <a:r>
              <a:rPr lang="th-TH" sz="30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5. โครงการจะต้องมีหน่วยงานหลักหรือบุคคลที่รับผิดชอบโครงการนั้นให้ชัดเจน</a:t>
            </a:r>
          </a:p>
          <a:p>
            <a:pPr marL="0" indent="0">
              <a:buNone/>
            </a:pPr>
            <a:r>
              <a:rPr lang="th-TH" sz="30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6. การเขียนโครงการจะต้องระบุงบประมาณให้ชัดเจน ว่าจะใช้จ่ายค่าอะไรบ้าง เช่น ค่าวิทยากร ค่าที่พัก ค่าอาหาร ฯลฯ ทั้งนี้จะทำให้ง่ายต่อการดำเนินการและควบคุมตรวจสอบการใช้งบประมาณให้เกิดประโยชน์</a:t>
            </a:r>
            <a:endParaRPr lang="en-US" sz="3000" dirty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63973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8000" b="1" dirty="0" smtClean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โครงการที่ดีควรมีลักษณะอย่างไร</a:t>
            </a:r>
            <a:endParaRPr lang="en-US" sz="8000" b="1" dirty="0">
              <a:solidFill>
                <a:schemeClr val="accent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h-TH" sz="2700" dirty="0" smtClean="0"/>
              <a:t>     </a:t>
            </a:r>
            <a:r>
              <a:rPr lang="th-TH" sz="32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1. สามารถแก้ไขปัญหาตามที่ผู้รับผิดชอบโครงการตั้งเป้าหมายได้อย่างมีประสิทธิภาพ</a:t>
            </a:r>
          </a:p>
          <a:p>
            <a:pPr marL="0" indent="0">
              <a:buNone/>
            </a:pPr>
            <a:r>
              <a:rPr lang="th-TH" sz="32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32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2. มีวัตถุประสงค์และเป้าหมายที่ชัดเจน สามารถดำเนินงานและปฏิบัติได้</a:t>
            </a:r>
          </a:p>
          <a:p>
            <a:pPr marL="0" indent="0">
              <a:buNone/>
            </a:pPr>
            <a:r>
              <a:rPr lang="th-TH" sz="32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32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3. รายละเอียดของโครงการต้องสอดคล้องและสัมพันธ์กัน กล่าวคือ วัตถุประสงค์ของโครงการต้องสอดคล้องกับหลักการและเหตุผล วิธีการดำเนินงานต้องสอดคล้องกับวัตถุประสงค์ ประโยชน์ที่คาดว่าจะได้รับต้องสอดคล้องกับวัตถุประสงค์และเป้าหมายเป็นต้น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4</a:t>
            </a:r>
            <a:r>
              <a:rPr lang="th-TH" sz="32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. รายละเอียดของโครงการสามารถเข้าใจได้ง่าย สะดวกต่อการดำเนินงานตามโครงการ</a:t>
            </a:r>
          </a:p>
          <a:p>
            <a:pPr marL="0" indent="0">
              <a:buNone/>
            </a:pPr>
            <a:endParaRPr lang="th-TH" sz="3200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en-US" sz="40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26919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9000" b="1" dirty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โครงการที่ดีควรมีลักษณะอย่างไร</a:t>
            </a:r>
            <a:endParaRPr lang="en-US" sz="9000" b="1" dirty="0">
              <a:solidFill>
                <a:schemeClr val="accent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0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    </a:t>
            </a: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5. เป็นโครงการที่สามารถนำไปปฏิบัติได้ สอดคล้องกับแผนงานหลักขององค์กรและสามารถติดตามประเมินผลได้</a:t>
            </a:r>
          </a:p>
          <a:p>
            <a:pPr marL="0" indent="0">
              <a:buNone/>
            </a:pPr>
            <a:r>
              <a:rPr lang="th-TH" sz="30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6. รายละเอียดของโครงการต้องเข้าใจง่ายมีการใช้ภาษาที่เข้าใจกันทั่วไป</a:t>
            </a:r>
          </a:p>
          <a:p>
            <a:pPr marL="0" indent="0">
              <a:buNone/>
            </a:pPr>
            <a:r>
              <a:rPr lang="th-TH" sz="30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7. โครงการต้องมีระยะเวลาในการดำเนินงาน คือ ต้องระบุวันเวลาที่เริ่มต้น และสิ้นสุดโครงการ</a:t>
            </a:r>
          </a:p>
          <a:p>
            <a:pPr marL="0" indent="0">
              <a:buNone/>
            </a:pP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 8. มีวิธีการประเมินผลที่ชัดเจน</a:t>
            </a:r>
            <a:endParaRPr lang="en-US" sz="3000" dirty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78298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500" b="1" dirty="0" smtClean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รูปแบบ (</a:t>
            </a:r>
            <a:r>
              <a:rPr lang="en-US" sz="4500" b="1" dirty="0" smtClean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Form</a:t>
            </a:r>
            <a:r>
              <a:rPr lang="th-TH" sz="4500" b="1" dirty="0" smtClean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  <a:r>
              <a:rPr lang="en-US" sz="4500" b="1" dirty="0" smtClean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4500" b="1" dirty="0" smtClean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หรือโครงสร้าง (</a:t>
            </a:r>
            <a:r>
              <a:rPr lang="en-US" sz="4500" b="1" dirty="0" smtClean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Structure</a:t>
            </a:r>
            <a:r>
              <a:rPr lang="th-TH" sz="4500" b="1" dirty="0" smtClean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  <a:r>
              <a:rPr lang="en-US" sz="4500" b="1" dirty="0" smtClean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4500" b="1" dirty="0" smtClean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ของโครงการ</a:t>
            </a:r>
            <a:endParaRPr lang="en-US" sz="4500" b="1" dirty="0">
              <a:solidFill>
                <a:schemeClr val="accent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buAutoNum type="arabicPeriod"/>
            </a:pP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ชื่อโครงการ</a:t>
            </a:r>
            <a:endParaRPr lang="en-US" sz="3000" dirty="0" smtClean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หลักการและเหตุผล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วัตถุประสงค์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ขั้นตอนการดำเนินงาน/วิธีการดำเนินการ/วิธีดำเนินงาน (</a:t>
            </a:r>
            <a:r>
              <a:rPr lang="en-US" sz="3000" dirty="0" err="1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pdca</a:t>
            </a: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  <a:endParaRPr lang="en-US" sz="3000" dirty="0" smtClean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ระยะเวลาการดำเนินโครงการ</a:t>
            </a:r>
          </a:p>
        </p:txBody>
      </p:sp>
    </p:spTree>
    <p:extLst>
      <p:ext uri="{BB962C8B-B14F-4D97-AF65-F5344CB8AC3E}">
        <p14:creationId xmlns:p14="http://schemas.microsoft.com/office/powerpoint/2010/main" val="924795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b="1" dirty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รูปแบบ (</a:t>
            </a:r>
            <a:r>
              <a:rPr lang="en-US" sz="4000" b="1" dirty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Form) </a:t>
            </a:r>
            <a:r>
              <a:rPr lang="th-TH" sz="4000" b="1" dirty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หรือโครงสร้าง (</a:t>
            </a:r>
            <a:r>
              <a:rPr lang="en-US" sz="4000" b="1" dirty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Structure) </a:t>
            </a:r>
            <a:r>
              <a:rPr lang="th-TH" sz="4000" b="1" dirty="0">
                <a:solidFill>
                  <a:schemeClr val="accent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ของโครงการ</a:t>
            </a:r>
            <a:endParaRPr lang="en-US" sz="4000" b="1" dirty="0">
              <a:solidFill>
                <a:schemeClr val="accent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th-TH" dirty="0" smtClean="0"/>
              <a:t>     </a:t>
            </a:r>
            <a:r>
              <a:rPr lang="en-US" dirty="0" smtClean="0"/>
              <a:t>   </a:t>
            </a:r>
            <a:r>
              <a:rPr lang="th-TH" sz="30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6</a:t>
            </a: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.   สถานที่</a:t>
            </a:r>
            <a:r>
              <a:rPr lang="th-TH" sz="30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ดำเนินการ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 7.   งบประมาณ</a:t>
            </a:r>
            <a:endParaRPr lang="th-TH" sz="3000" dirty="0">
              <a:solidFill>
                <a:schemeClr val="accent1">
                  <a:lumMod val="50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 8.   ผู้รับผิดชอบ</a:t>
            </a:r>
            <a:r>
              <a:rPr lang="th-TH" sz="30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โครงการ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 9.   ตัวชี้วัด</a:t>
            </a:r>
            <a:r>
              <a:rPr lang="th-TH" sz="30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/การประเมินผลโครงการ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3000" dirty="0" smtClean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 10. ประโยชน์</a:t>
            </a:r>
            <a:r>
              <a:rPr lang="th-TH" sz="3000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ที่คาดว่าจะได้รับ</a:t>
            </a:r>
          </a:p>
          <a:p>
            <a:endParaRPr lang="en-US" sz="30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55312176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221</TotalTime>
  <Words>1057</Words>
  <Application>Microsoft Office PowerPoint</Application>
  <PresentationFormat>Widescreen</PresentationFormat>
  <Paragraphs>143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Cordia New</vt:lpstr>
      <vt:lpstr>TH Sarabun New</vt:lpstr>
      <vt:lpstr>Tw Cen MT</vt:lpstr>
      <vt:lpstr>Droplet</vt:lpstr>
      <vt:lpstr>การเขียนโครงการและความสำคัญของโครงการ</vt:lpstr>
      <vt:lpstr>โครงการคือ</vt:lpstr>
      <vt:lpstr>ความสำคัญของโครงการ</vt:lpstr>
      <vt:lpstr>ลักษณะสำคัญของโครงการ</vt:lpstr>
      <vt:lpstr>ลักษณะสำคัญของโครงการ</vt:lpstr>
      <vt:lpstr>โครงการที่ดีควรมีลักษณะอย่างไร</vt:lpstr>
      <vt:lpstr>โครงการที่ดีควรมีลักษณะอย่างไร</vt:lpstr>
      <vt:lpstr>รูปแบบ (Form) หรือโครงสร้าง (Structure) ของโครงการ</vt:lpstr>
      <vt:lpstr>รูปแบบ (Form) หรือโครงสร้าง (Structure) ของโครงการ</vt:lpstr>
      <vt:lpstr>ขั้นตอนการเขียนโครงการ</vt:lpstr>
      <vt:lpstr>ขั้นตอนการเขียนโครงการ</vt:lpstr>
      <vt:lpstr>ขั้นตอนการเขียนโครงการ</vt:lpstr>
      <vt:lpstr>วิธีการเขียนโครงการ</vt:lpstr>
      <vt:lpstr>วิธีการเขียนโครงการ</vt:lpstr>
      <vt:lpstr>วิธีการเขียนโครงการ</vt:lpstr>
      <vt:lpstr>วิธีการเขียนโครงการ</vt:lpstr>
      <vt:lpstr>วิธีการเขียนโครงการ</vt:lpstr>
      <vt:lpstr>วิธีการเขียนโครงการ</vt:lpstr>
      <vt:lpstr>วิธีการเขียนโครงการ</vt:lpstr>
      <vt:lpstr>วิธีการเขียนโครงการ</vt:lpstr>
      <vt:lpstr>วิธีการเขียนโครงการ</vt:lpstr>
      <vt:lpstr>วิธีการเขียนโครงการ</vt:lpstr>
      <vt:lpstr>วิธีการเขียนโครงการ</vt:lpstr>
      <vt:lpstr>วิธีการเขียนโครงการ</vt:lpstr>
      <vt:lpstr>วิธีการเขียนโครงการ</vt:lpstr>
      <vt:lpstr>วิธีการเขียนโครงการ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การเขียนโครงการและความสำคัญของโครงการ</dc:title>
  <dc:creator>saowanee</dc:creator>
  <cp:lastModifiedBy>saowanee</cp:lastModifiedBy>
  <cp:revision>32</cp:revision>
  <dcterms:created xsi:type="dcterms:W3CDTF">2021-05-28T02:20:43Z</dcterms:created>
  <dcterms:modified xsi:type="dcterms:W3CDTF">2021-06-01T05:54:21Z</dcterms:modified>
</cp:coreProperties>
</file>