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591c022f9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3591c022f9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591c022f9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3591c022f9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591c022f9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3591c022f9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591c022f9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3591c022f9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591c022f9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591c022f9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591c022f9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3591c022f9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591c022f9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591c022f9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591c022f9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3591c022f9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591c022f9_1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3591c022f9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591c022f9_1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3591c022f9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591c022f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3591c022f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591c022f9_1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3591c022f9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3591c022f9_1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3591c022f9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591c022f9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3591c022f9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591c022f9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3591c022f9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3591c022f9_1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3591c022f9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3591c022f9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3591c022f9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591c022f9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3591c022f9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591c022f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3591c022f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3591c022f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3591c022f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591c022f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591c022f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591c022f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3591c022f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591c022f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591c022f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591c022f9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591c022f9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591c022f9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3591c022f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591c022f9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3591c022f9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atastudio.google.com/s/qJwiAo_wMS0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97075" y="316000"/>
            <a:ext cx="8520600" cy="14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h" sz="3880"/>
              <a:t>คู่มือ </a:t>
            </a:r>
            <a:r>
              <a:rPr lang="th" sz="3880"/>
              <a:t>การสร้าง Data visualization ด้วย Google Data Studio ผ่าน Google Form</a:t>
            </a:r>
            <a:endParaRPr sz="388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075" y="1669275"/>
            <a:ext cx="5640000" cy="34742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551450" y="4130050"/>
            <a:ext cx="8520600" cy="9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th" sz="1940"/>
              <a:t>นาย มนตรี  มหาวรการ</a:t>
            </a:r>
            <a:endParaRPr sz="1940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th" sz="1940"/>
              <a:t>นักวิชาการอุดมศึกษาปฏิบัติการ</a:t>
            </a:r>
            <a:endParaRPr sz="1940"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th" sz="1940"/>
              <a:t>วิทยากร</a:t>
            </a:r>
            <a:endParaRPr sz="194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 b="0" l="7989" r="9902" t="13659"/>
          <a:stretch/>
        </p:blipFill>
        <p:spPr>
          <a:xfrm>
            <a:off x="239750" y="81773"/>
            <a:ext cx="8728675" cy="48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b="1096" l="7985" r="10027" t="14558"/>
          <a:stretch/>
        </p:blipFill>
        <p:spPr>
          <a:xfrm>
            <a:off x="126000" y="152550"/>
            <a:ext cx="8853350" cy="48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 rotWithShape="1">
          <a:blip r:embed="rId3">
            <a:alphaModFix/>
          </a:blip>
          <a:srcRect b="2440" l="8338" r="10148" t="14558"/>
          <a:stretch/>
        </p:blipFill>
        <p:spPr>
          <a:xfrm>
            <a:off x="152550" y="199425"/>
            <a:ext cx="8837674" cy="478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 rotWithShape="1">
          <a:blip r:embed="rId3">
            <a:alphaModFix/>
          </a:blip>
          <a:srcRect b="1099" l="7870" r="9546" t="13656"/>
          <a:stretch/>
        </p:blipFill>
        <p:spPr>
          <a:xfrm>
            <a:off x="207050" y="149500"/>
            <a:ext cx="8749752" cy="479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 rotWithShape="1">
          <a:blip r:embed="rId3">
            <a:alphaModFix/>
          </a:blip>
          <a:srcRect b="8885" l="7865" r="10025" t="14778"/>
          <a:stretch/>
        </p:blipFill>
        <p:spPr>
          <a:xfrm>
            <a:off x="176301" y="368825"/>
            <a:ext cx="8813126" cy="43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 rotWithShape="1">
          <a:blip r:embed="rId3">
            <a:alphaModFix/>
          </a:blip>
          <a:srcRect b="3288" l="7982" r="9549" t="13875"/>
          <a:stretch/>
        </p:blipFill>
        <p:spPr>
          <a:xfrm>
            <a:off x="108975" y="146800"/>
            <a:ext cx="8771626" cy="468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8"/>
          <p:cNvPicPr preferRelativeResize="0"/>
          <p:nvPr/>
        </p:nvPicPr>
        <p:blipFill rotWithShape="1">
          <a:blip r:embed="rId3">
            <a:alphaModFix/>
          </a:blip>
          <a:srcRect b="0" l="8105" r="10021" t="15232"/>
          <a:stretch/>
        </p:blipFill>
        <p:spPr>
          <a:xfrm>
            <a:off x="119875" y="163775"/>
            <a:ext cx="8793350" cy="48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9"/>
          <p:cNvPicPr preferRelativeResize="0"/>
          <p:nvPr/>
        </p:nvPicPr>
        <p:blipFill rotWithShape="1">
          <a:blip r:embed="rId3">
            <a:alphaModFix/>
          </a:blip>
          <a:srcRect b="0" l="8457" r="9669" t="15675"/>
          <a:stretch/>
        </p:blipFill>
        <p:spPr>
          <a:xfrm>
            <a:off x="164775" y="119875"/>
            <a:ext cx="8781125" cy="480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 rotWithShape="1">
          <a:blip r:embed="rId3">
            <a:alphaModFix/>
          </a:blip>
          <a:srcRect b="32950" l="23237" r="24801" t="13435"/>
          <a:stretch/>
        </p:blipFill>
        <p:spPr>
          <a:xfrm>
            <a:off x="412950" y="177015"/>
            <a:ext cx="8520600" cy="4670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31"/>
          <p:cNvPicPr preferRelativeResize="0"/>
          <p:nvPr/>
        </p:nvPicPr>
        <p:blipFill rotWithShape="1">
          <a:blip r:embed="rId3">
            <a:alphaModFix/>
          </a:blip>
          <a:srcRect b="2222" l="23360" r="25276" t="15452"/>
          <a:stretch/>
        </p:blipFill>
        <p:spPr>
          <a:xfrm>
            <a:off x="155800" y="62375"/>
            <a:ext cx="5762376" cy="49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/>
          <p:cNvPicPr preferRelativeResize="0"/>
          <p:nvPr/>
        </p:nvPicPr>
        <p:blipFill rotWithShape="1">
          <a:blip r:embed="rId4">
            <a:alphaModFix/>
          </a:blip>
          <a:srcRect b="195" l="23242" r="24679" t="14871"/>
          <a:stretch/>
        </p:blipFill>
        <p:spPr>
          <a:xfrm>
            <a:off x="4724400" y="1256248"/>
            <a:ext cx="4260302" cy="3691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50" y="1068047"/>
            <a:ext cx="4615700" cy="27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5123450" y="1231400"/>
            <a:ext cx="3708600" cy="37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4572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2700">
                <a:solidFill>
                  <a:srgbClr val="202124"/>
                </a:solidFill>
                <a:highlight>
                  <a:srgbClr val="FFFFFF"/>
                </a:highlight>
              </a:rPr>
              <a:t>สร้างแบบฟอร์ม</a:t>
            </a:r>
            <a:br>
              <a:rPr lang="th" sz="2700">
                <a:solidFill>
                  <a:srgbClr val="202124"/>
                </a:solidFill>
                <a:highlight>
                  <a:srgbClr val="FFFFFF"/>
                </a:highlight>
              </a:rPr>
            </a:br>
            <a:r>
              <a:rPr lang="th" sz="2700">
                <a:solidFill>
                  <a:srgbClr val="202124"/>
                </a:solidFill>
                <a:highlight>
                  <a:srgbClr val="FFFFFF"/>
                </a:highlight>
              </a:rPr>
              <a:t>ออนไลน์ได้ง่ายๆ เหมือนสร้างเอกสาร</a:t>
            </a:r>
            <a:r>
              <a:rPr lang="th" sz="1350">
                <a:solidFill>
                  <a:srgbClr val="5F6368"/>
                </a:solidFill>
                <a:highlight>
                  <a:srgbClr val="FFFFFF"/>
                </a:highlight>
              </a:rPr>
              <a:t>เลือกคำถามได้หลากหลายประเภท ลากและวางเพื่อจัดเรียงคำถามและปรับแต่งค่าได้ง่ายเหมือนการวางรายการ</a:t>
            </a:r>
            <a:endParaRPr sz="1350"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55555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th" sz="2700">
                <a:solidFill>
                  <a:srgbClr val="202124"/>
                </a:solidFill>
                <a:highlight>
                  <a:srgbClr val="FFFFFF"/>
                </a:highlight>
              </a:rPr>
              <a:t>ส่งแบบสำรวจและแบบฟอร์มที่ดูเป็นมืออาชีพ</a:t>
            </a:r>
            <a:r>
              <a:rPr lang="th" sz="1350">
                <a:solidFill>
                  <a:srgbClr val="5F6368"/>
                </a:solidFill>
                <a:highlight>
                  <a:srgbClr val="FFFFFF"/>
                </a:highlight>
              </a:rPr>
              <a:t>ปรับแต่งสี รูปภาพ และแบบอักษรเพื่อปรับรูปลักษณ์หรือสะท้อนควา</a:t>
            </a:r>
            <a:r>
              <a:rPr lang="th" sz="1350">
                <a:solidFill>
                  <a:srgbClr val="5F6368"/>
                </a:solidFill>
                <a:highlight>
                  <a:srgbClr val="FFFFFF"/>
                </a:highlight>
              </a:rPr>
              <a:t>ม</a:t>
            </a:r>
            <a:r>
              <a:rPr lang="th" sz="1350">
                <a:solidFill>
                  <a:srgbClr val="5F6368"/>
                </a:solidFill>
                <a:highlight>
                  <a:srgbClr val="FFFFFF"/>
                </a:highlight>
              </a:rPr>
              <a:t>เป็นแบรนด์ขององค์กร และเพิ่มตรรกะที่กำหนดเองซึ่งจะแสดงคำถามโดยอิงจากคำตอบเพื่อสร้างประสบการณ์ใช้งานที่ราบรื่นยิ่งขึ้น</a:t>
            </a:r>
            <a:endParaRPr sz="1350"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55555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indent="0" lvl="0" marL="4500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" sz="2700">
                <a:solidFill>
                  <a:srgbClr val="202124"/>
                </a:solidFill>
                <a:highlight>
                  <a:srgbClr val="FFFFFF"/>
                </a:highlight>
              </a:rPr>
              <a:t>สร้างและตอบแบบสำรวจได้จากทุกที่ </a:t>
            </a:r>
            <a:r>
              <a:rPr lang="th" sz="1350">
                <a:solidFill>
                  <a:srgbClr val="5F6368"/>
                </a:solidFill>
                <a:highlight>
                  <a:srgbClr val="FFFFFF"/>
                </a:highlight>
              </a:rPr>
              <a:t>เข้าใช้งาน สร้าง และแก้ไขแบบฟอร์มได้ทุกที่ทุกเวลาไม่ว่าจะบนหน้าจอเล็กหรือใหญ่ คนอื่นๆ ก็สามารถตอบแบบสำรวจของคุณได้จากทุกที่ด้วยเช่นกัน ไม่ว่าจะทางมือถือ แท็บเล็ต หรือคอมพิวเตอร์</a:t>
            </a:r>
            <a:endParaRPr sz="1350"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indent="-275748" lvl="0" marL="457200" rtl="0" algn="l">
              <a:lnSpc>
                <a:spcPct val="155555"/>
              </a:lnSpc>
              <a:spcBef>
                <a:spcPts val="1800"/>
              </a:spcBef>
              <a:spcAft>
                <a:spcPts val="0"/>
              </a:spcAft>
              <a:buClr>
                <a:srgbClr val="5F6368"/>
              </a:buClr>
              <a:buSzPct val="100000"/>
              <a:buChar char="❏"/>
            </a:pPr>
            <a:r>
              <a:t/>
            </a:r>
            <a:endParaRPr sz="1350">
              <a:solidFill>
                <a:srgbClr val="5F6368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type="ctrTitle"/>
          </p:nvPr>
        </p:nvSpPr>
        <p:spPr>
          <a:xfrm>
            <a:off x="0" y="47150"/>
            <a:ext cx="9077400" cy="102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"/>
              <a:t>Google Form มีอะไรบ้าง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2"/>
          <p:cNvPicPr preferRelativeResize="0"/>
          <p:nvPr/>
        </p:nvPicPr>
        <p:blipFill rotWithShape="1">
          <a:blip r:embed="rId3">
            <a:alphaModFix/>
          </a:blip>
          <a:srcRect b="1547" l="26522" r="25637" t="13433"/>
          <a:stretch/>
        </p:blipFill>
        <p:spPr>
          <a:xfrm>
            <a:off x="65875" y="150475"/>
            <a:ext cx="5057602" cy="477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 rotWithShape="1">
          <a:blip r:embed="rId4">
            <a:alphaModFix/>
          </a:blip>
          <a:srcRect b="1094" l="26519" r="24685" t="13435"/>
          <a:stretch/>
        </p:blipFill>
        <p:spPr>
          <a:xfrm>
            <a:off x="4572000" y="882675"/>
            <a:ext cx="4461802" cy="415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33"/>
          <p:cNvPicPr preferRelativeResize="0"/>
          <p:nvPr/>
        </p:nvPicPr>
        <p:blipFill rotWithShape="1">
          <a:blip r:embed="rId3">
            <a:alphaModFix/>
          </a:blip>
          <a:srcRect b="1547" l="32296" r="34215" t="13878"/>
          <a:stretch/>
        </p:blipFill>
        <p:spPr>
          <a:xfrm>
            <a:off x="108975" y="141675"/>
            <a:ext cx="3672374" cy="49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 rotWithShape="1">
          <a:blip r:embed="rId4">
            <a:alphaModFix/>
          </a:blip>
          <a:srcRect b="1742" l="28723" r="30042" t="14868"/>
          <a:stretch/>
        </p:blipFill>
        <p:spPr>
          <a:xfrm>
            <a:off x="4302800" y="65375"/>
            <a:ext cx="4656850" cy="500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34"/>
          <p:cNvPicPr preferRelativeResize="0"/>
          <p:nvPr/>
        </p:nvPicPr>
        <p:blipFill rotWithShape="1">
          <a:blip r:embed="rId3">
            <a:alphaModFix/>
          </a:blip>
          <a:srcRect b="1332" l="8467" r="9646" t="14336"/>
          <a:stretch/>
        </p:blipFill>
        <p:spPr>
          <a:xfrm>
            <a:off x="45600" y="141675"/>
            <a:ext cx="8901523" cy="487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35"/>
          <p:cNvPicPr preferRelativeResize="0"/>
          <p:nvPr/>
        </p:nvPicPr>
        <p:blipFill rotWithShape="1">
          <a:blip r:embed="rId3">
            <a:alphaModFix/>
          </a:blip>
          <a:srcRect b="1994" l="7041" r="10019" t="14561"/>
          <a:stretch/>
        </p:blipFill>
        <p:spPr>
          <a:xfrm>
            <a:off x="163450" y="262575"/>
            <a:ext cx="8826048" cy="471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36"/>
          <p:cNvPicPr preferRelativeResize="0"/>
          <p:nvPr/>
        </p:nvPicPr>
        <p:blipFill rotWithShape="1">
          <a:blip r:embed="rId3">
            <a:alphaModFix/>
          </a:blip>
          <a:srcRect b="2443" l="7982" r="9549" t="15000"/>
          <a:stretch/>
        </p:blipFill>
        <p:spPr>
          <a:xfrm>
            <a:off x="84150" y="239750"/>
            <a:ext cx="8872651" cy="471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37"/>
          <p:cNvPicPr preferRelativeResize="0"/>
          <p:nvPr/>
        </p:nvPicPr>
        <p:blipFill rotWithShape="1">
          <a:blip r:embed="rId3">
            <a:alphaModFix/>
          </a:blip>
          <a:srcRect b="0" l="8224" r="9781" t="14559"/>
          <a:stretch/>
        </p:blipFill>
        <p:spPr>
          <a:xfrm>
            <a:off x="185250" y="156600"/>
            <a:ext cx="8749776" cy="484402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7"/>
          <p:cNvSpPr txBox="1"/>
          <p:nvPr/>
        </p:nvSpPr>
        <p:spPr>
          <a:xfrm>
            <a:off x="1132425" y="4097375"/>
            <a:ext cx="6276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สูตรที่ใช้ใน google Sheet เพื่อเปลี่ยน link เป็น รูปภาพ=arrayformula(if(row(</a:t>
            </a:r>
            <a:r>
              <a:rPr lang="th" sz="1050">
                <a:solidFill>
                  <a:srgbClr val="F7981D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B:B</a:t>
            </a:r>
            <a:r>
              <a:rPr lang="th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)=</a:t>
            </a:r>
            <a:r>
              <a:rPr lang="th" sz="1050">
                <a:solidFill>
                  <a:srgbClr val="1155C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th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th" sz="10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"photoidcitizen"</a:t>
            </a:r>
            <a:r>
              <a:rPr lang="th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,substitute(</a:t>
            </a:r>
            <a:r>
              <a:rPr lang="th" sz="1050">
                <a:solidFill>
                  <a:srgbClr val="7E3794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M:M</a:t>
            </a:r>
            <a:r>
              <a:rPr lang="th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th" sz="10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"open?"</a:t>
            </a:r>
            <a:r>
              <a:rPr lang="th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th" sz="105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"uc?"</a:t>
            </a:r>
            <a:r>
              <a:rPr lang="th" sz="10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38"/>
          <p:cNvPicPr preferRelativeResize="0"/>
          <p:nvPr/>
        </p:nvPicPr>
        <p:blipFill rotWithShape="1">
          <a:blip r:embed="rId3">
            <a:alphaModFix/>
          </a:blip>
          <a:srcRect b="1321" l="8698" r="9313" t="16576"/>
          <a:stretch/>
        </p:blipFill>
        <p:spPr>
          <a:xfrm>
            <a:off x="87175" y="206400"/>
            <a:ext cx="8891424" cy="473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39"/>
          <p:cNvPicPr preferRelativeResize="0"/>
          <p:nvPr/>
        </p:nvPicPr>
        <p:blipFill rotWithShape="1">
          <a:blip r:embed="rId3">
            <a:alphaModFix/>
          </a:blip>
          <a:srcRect b="1994" l="7987" r="9667" t="14561"/>
          <a:stretch/>
        </p:blipFill>
        <p:spPr>
          <a:xfrm>
            <a:off x="174350" y="181575"/>
            <a:ext cx="8771549" cy="472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8559" l="8242" r="9500" t="13698"/>
          <a:stretch/>
        </p:blipFill>
        <p:spPr>
          <a:xfrm>
            <a:off x="387900" y="393424"/>
            <a:ext cx="8426174" cy="447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>
            <a:hlinkClick r:id="rId3"/>
          </p:cNvPr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"/>
              <a:t>ตัวอย่างการสร้าง จาก Google Form สู่ Data Studio</a:t>
            </a:r>
            <a:endParaRPr/>
          </a:p>
        </p:txBody>
      </p:sp>
      <p:grpSp>
        <p:nvGrpSpPr>
          <p:cNvPr id="76" name="Google Shape;76;p16"/>
          <p:cNvGrpSpPr/>
          <p:nvPr/>
        </p:nvGrpSpPr>
        <p:grpSpPr>
          <a:xfrm>
            <a:off x="1966388" y="1274975"/>
            <a:ext cx="7192426" cy="3312924"/>
            <a:chOff x="975788" y="1274975"/>
            <a:chExt cx="7192426" cy="3312924"/>
          </a:xfrm>
        </p:grpSpPr>
        <p:pic>
          <p:nvPicPr>
            <p:cNvPr id="77" name="Google Shape;77;p16"/>
            <p:cNvPicPr preferRelativeResize="0"/>
            <p:nvPr/>
          </p:nvPicPr>
          <p:blipFill rotWithShape="1">
            <a:blip r:embed="rId4">
              <a:alphaModFix/>
            </a:blip>
            <a:srcRect b="0" l="0" r="0" t="13299"/>
            <a:stretch/>
          </p:blipFill>
          <p:spPr>
            <a:xfrm>
              <a:off x="975788" y="1274975"/>
              <a:ext cx="7192426" cy="3312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16"/>
            <p:cNvSpPr/>
            <p:nvPr/>
          </p:nvSpPr>
          <p:spPr>
            <a:xfrm>
              <a:off x="5865500" y="3751900"/>
              <a:ext cx="466800" cy="714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5789300" y="3828100"/>
              <a:ext cx="466800" cy="1761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6170300" y="4056700"/>
              <a:ext cx="466800" cy="4335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5484500" y="4209100"/>
              <a:ext cx="466800" cy="714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2" name="Google Shape;82;p16"/>
          <p:cNvPicPr preferRelativeResize="0"/>
          <p:nvPr/>
        </p:nvPicPr>
        <p:blipFill rotWithShape="1">
          <a:blip r:embed="rId5">
            <a:alphaModFix/>
          </a:blip>
          <a:srcRect b="0" l="20239" r="13640" t="48315"/>
          <a:stretch/>
        </p:blipFill>
        <p:spPr>
          <a:xfrm>
            <a:off x="123825" y="971450"/>
            <a:ext cx="3958027" cy="14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6">
            <a:alphaModFix/>
          </a:blip>
          <a:srcRect b="0" l="0" r="0" t="9016"/>
          <a:stretch/>
        </p:blipFill>
        <p:spPr>
          <a:xfrm>
            <a:off x="260250" y="2571750"/>
            <a:ext cx="3685176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0" l="8700" r="9905" t="14111"/>
          <a:stretch/>
        </p:blipFill>
        <p:spPr>
          <a:xfrm>
            <a:off x="356950" y="207125"/>
            <a:ext cx="8414774" cy="471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0" l="8104" r="9787" t="15675"/>
          <a:stretch/>
        </p:blipFill>
        <p:spPr>
          <a:xfrm>
            <a:off x="432258" y="292625"/>
            <a:ext cx="8350368" cy="455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1318" l="8579" r="9553" t="16801"/>
          <a:stretch/>
        </p:blipFill>
        <p:spPr>
          <a:xfrm>
            <a:off x="327400" y="250725"/>
            <a:ext cx="8676000" cy="460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b="1323" l="8460" r="10495" t="15454"/>
          <a:stretch/>
        </p:blipFill>
        <p:spPr>
          <a:xfrm>
            <a:off x="185575" y="162275"/>
            <a:ext cx="8750501" cy="477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b="0" l="8104" r="9787" t="14559"/>
          <a:stretch/>
        </p:blipFill>
        <p:spPr>
          <a:xfrm>
            <a:off x="152400" y="163225"/>
            <a:ext cx="8750501" cy="483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